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8" r:id="rId3"/>
    <p:sldId id="263" r:id="rId4"/>
    <p:sldId id="259" r:id="rId5"/>
    <p:sldId id="260" r:id="rId6"/>
    <p:sldId id="266" r:id="rId7"/>
    <p:sldId id="262" r:id="rId8"/>
    <p:sldId id="264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25" autoAdjust="0"/>
    <p:restoredTop sz="96433" autoAdjust="0"/>
  </p:normalViewPr>
  <p:slideViewPr>
    <p:cSldViewPr snapToGrid="0">
      <p:cViewPr varScale="1">
        <p:scale>
          <a:sx n="104" d="100"/>
          <a:sy n="104" d="100"/>
        </p:scale>
        <p:origin x="-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1F036-FB59-409E-97FC-C64D4E4D5C29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260E1-A5FB-4A8B-A2C9-9F07FCE1EA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0E1-A5FB-4A8B-A2C9-9F07FCE1EA6E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37160" y="1971040"/>
          <a:ext cx="9144000" cy="409206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878659"/>
                <a:gridCol w="4265341"/>
              </a:tblGrid>
              <a:tr h="41554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4000" b="1" dirty="0"/>
                        <a:t>Верно</a:t>
                      </a:r>
                      <a:endParaRPr lang="ru-RU" sz="4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4000" b="1" dirty="0"/>
                        <a:t>Неверно</a:t>
                      </a:r>
                      <a:endParaRPr lang="ru-RU" sz="4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670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ru-RU" sz="3200" b="1" dirty="0" smtClean="0"/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 smtClean="0"/>
                        <a:t>1</a:t>
                      </a:r>
                      <a:r>
                        <a:rPr lang="ru-RU" sz="3200" b="1" dirty="0"/>
                        <a:t>, 4, 5, 7, 8, 10, 12, </a:t>
                      </a:r>
                      <a:r>
                        <a:rPr lang="ru-RU" sz="3200" b="1" dirty="0" smtClean="0"/>
                        <a:t>13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ru-RU" sz="3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ru-RU" sz="3200" b="1" dirty="0" smtClean="0"/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 smtClean="0"/>
                        <a:t>2</a:t>
                      </a:r>
                      <a:r>
                        <a:rPr lang="ru-RU" sz="3200" b="1" dirty="0"/>
                        <a:t>, 3, 6, 9, 11, </a:t>
                      </a:r>
                      <a:r>
                        <a:rPr lang="ru-RU" sz="3200" b="1" dirty="0" smtClean="0"/>
                        <a:t>14,15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11480" y="466344"/>
            <a:ext cx="8394192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Взаимопроверка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86968" y="1417320"/>
            <a:ext cx="7269480" cy="339242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/>
              <a:t>ДЕЛЕНИЕ КЛЕТКИ.</a:t>
            </a:r>
          </a:p>
          <a:p>
            <a:pPr algn="ctr"/>
            <a:r>
              <a:rPr lang="ru-RU" sz="8000" b="1" dirty="0" smtClean="0"/>
              <a:t>МИТОЗ</a:t>
            </a:r>
            <a:endParaRPr lang="ru-RU" sz="8000" b="1" dirty="0"/>
          </a:p>
        </p:txBody>
      </p:sp>
    </p:spTree>
    <p:extLst>
      <p:ext uri="{BB962C8B-B14F-4D97-AF65-F5344CB8AC3E}">
        <p14:creationId xmlns="" xmlns:p14="http://schemas.microsoft.com/office/powerpoint/2010/main" val="233366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5836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17320"/>
                <a:gridCol w="2130552"/>
                <a:gridCol w="2103120"/>
                <a:gridCol w="3493008"/>
              </a:tblGrid>
              <a:tr h="2226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Способы деления </a:t>
                      </a:r>
                      <a:r>
                        <a:rPr lang="ru-RU" sz="2000" b="1" dirty="0" err="1"/>
                        <a:t>прокариотических</a:t>
                      </a:r>
                      <a:r>
                        <a:rPr lang="ru-RU" sz="2000" b="1" dirty="0"/>
                        <a:t> и </a:t>
                      </a:r>
                      <a:r>
                        <a:rPr lang="ru-RU" sz="2000" b="1" dirty="0" err="1"/>
                        <a:t>эукариотический</a:t>
                      </a:r>
                      <a:r>
                        <a:rPr lang="ru-RU" sz="2000" b="1" dirty="0"/>
                        <a:t> клеток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/>
                        <a:t>Прокарио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/>
                        <a:t>тические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/>
                        <a:t>Эукариотические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8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Прямое бинарное деление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/>
                        <a:t>Митоз </a:t>
                      </a:r>
                      <a:r>
                        <a:rPr lang="ru-RU" sz="1800" b="1" i="1" dirty="0" smtClean="0"/>
                        <a:t>(</a:t>
                      </a:r>
                      <a:r>
                        <a:rPr lang="ru-RU" sz="1800" b="1" i="1" dirty="0"/>
                        <a:t>непрямое деление)</a:t>
                      </a:r>
                      <a:endParaRPr lang="ru-RU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/>
                        <a:t>Мейоз (непрямое деление)</a:t>
                      </a:r>
                      <a:endParaRPr lang="ru-RU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/>
                        <a:t>Амитоз (прямое деление)</a:t>
                      </a:r>
                      <a:endParaRPr lang="ru-RU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8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Деление большинства соматических клеток, в результате чего образуются дочерние диплоидные соматические клетки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Деление специализированных соматических клеток половых желез, в результате чего образуются гаплоидные половые клетки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Прямое деление ядра без образования хромосом и </a:t>
                      </a:r>
                      <a:r>
                        <a:rPr lang="ru-RU" sz="1800" dirty="0" err="1"/>
                        <a:t>ахроматинового</a:t>
                      </a:r>
                      <a:r>
                        <a:rPr lang="ru-RU" sz="1800" dirty="0"/>
                        <a:t> веретена. При А. не обеспечивается равномерное распределение генетического материала между дочерними клетками. А. встречается у некоторых простейших, а также в клетках ряда специализированных тканей (хрящевой, соединительной) и при патологических разрастаний (раковых). Такие клетки лишены способности делиться </a:t>
                      </a:r>
                      <a:r>
                        <a:rPr lang="ru-RU" sz="1800" dirty="0" err="1"/>
                        <a:t>митотически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studfiles.ru/html/2706/53/html_JUfCHf_6JG.MmLi/htmlconvd-htv2Ph_html_m5429fc7f.png"/>
          <p:cNvPicPr>
            <a:picLocks noChangeAspect="1" noChangeArrowheads="1"/>
          </p:cNvPicPr>
          <p:nvPr/>
        </p:nvPicPr>
        <p:blipFill>
          <a:blip r:embed="rId2"/>
          <a:srcRect l="-1619" t="-8036" b="12347"/>
          <a:stretch>
            <a:fillRect/>
          </a:stretch>
        </p:blipFill>
        <p:spPr bwMode="auto">
          <a:xfrm>
            <a:off x="0" y="466344"/>
            <a:ext cx="9059158" cy="6227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myshared.ru/10/1007955/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144" y="210312"/>
            <a:ext cx="8473440" cy="6355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333666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microbik.ru/dostb/%D0%A6%D0%B5%D0%BB%D0%B8%3A+%D0%98%D0%B7%D1%83%D1%87%D0%B8%D1%82%D1%8C+%D0%BF%D0%BE%D0%B4%D1%80%D0%BE%D0%B1%D0%BD%D0%B5%D0%B5+%D1%80%D0%B0%D0%B7%D0%BC%D0%BD%D0%BE%D0%B6%D0%B5%D0%BD%D0%B8%D0%B5b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031" y="374904"/>
            <a:ext cx="8205216" cy="6153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estival.1september.ru/articles/214753/img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765" y="822960"/>
            <a:ext cx="8705355" cy="5806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3.bp.blogspot.com/-x-gEtPTiEuY/UGm5XrpDMuI/AAAAAAAAAzg/HVpgoXam7p0/s1600/me1anim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4737"/>
            <a:ext cx="8951976" cy="3654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3.infourok.ru/uploads/ex/0b6e/0001e02d-6423e442/hello_html_237fc6b8.jpg"/>
          <p:cNvPicPr>
            <a:picLocks noChangeAspect="1" noChangeArrowheads="1"/>
          </p:cNvPicPr>
          <p:nvPr/>
        </p:nvPicPr>
        <p:blipFill>
          <a:blip r:embed="rId2"/>
          <a:srcRect t="886" b="5920"/>
          <a:stretch>
            <a:fillRect/>
          </a:stretch>
        </p:blipFill>
        <p:spPr bwMode="auto">
          <a:xfrm>
            <a:off x="749934" y="0"/>
            <a:ext cx="7616825" cy="6785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s://ds03.infourok.ru/uploads/ex/0b6e/0001e02d-6423e442/hello_html_237fc6b8.jpg"/>
          <p:cNvPicPr>
            <a:picLocks noChangeAspect="1" noChangeArrowheads="1"/>
          </p:cNvPicPr>
          <p:nvPr/>
        </p:nvPicPr>
        <p:blipFill>
          <a:blip r:embed="rId2"/>
          <a:srcRect t="886" b="5920"/>
          <a:stretch>
            <a:fillRect/>
          </a:stretch>
        </p:blipFill>
        <p:spPr bwMode="auto">
          <a:xfrm>
            <a:off x="1527175" y="0"/>
            <a:ext cx="7616825" cy="6785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ds02.infourok.ru/uploads/ex/0a2f/0000e106-762fb127/640/img9.jpg"/>
          <p:cNvPicPr/>
          <p:nvPr/>
        </p:nvPicPr>
        <p:blipFill>
          <a:blip r:embed="rId3"/>
          <a:srcRect r="59754"/>
          <a:stretch>
            <a:fillRect/>
          </a:stretch>
        </p:blipFill>
        <p:spPr bwMode="auto">
          <a:xfrm>
            <a:off x="1" y="0"/>
            <a:ext cx="16459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900igr.net/up/datas/91499/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11480" y="466344"/>
            <a:ext cx="8394192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Домашнее задание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1272" y="2319528"/>
            <a:ext cx="8394192" cy="31085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-Изучить </a:t>
            </a:r>
            <a:r>
              <a:rPr lang="ru-RU" sz="2800" b="1" dirty="0" smtClean="0">
                <a:solidFill>
                  <a:schemeClr val="tx1"/>
                </a:solidFill>
              </a:rPr>
              <a:t>параграфы 3.4  письменно ответить на вопрос: чем отличается митоз у растений и животных?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-Творческое </a:t>
            </a:r>
            <a:r>
              <a:rPr lang="ru-RU" sz="2800" b="1" dirty="0" smtClean="0">
                <a:solidFill>
                  <a:schemeClr val="tx1"/>
                </a:solidFill>
              </a:rPr>
              <a:t>задание для сильных учащихся: подготовить сообщение, используя ресурсы сети Интернет, о причинах нарушений протекания процесса митоза 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</TotalTime>
  <Words>184</Words>
  <Application>Microsoft Office PowerPoint</Application>
  <PresentationFormat>Экран (4:3)</PresentationFormat>
  <Paragraphs>24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Баловневы_2</cp:lastModifiedBy>
  <cp:revision>37</cp:revision>
  <dcterms:created xsi:type="dcterms:W3CDTF">2013-11-19T05:52:05Z</dcterms:created>
  <dcterms:modified xsi:type="dcterms:W3CDTF">2017-01-23T16:51:52Z</dcterms:modified>
</cp:coreProperties>
</file>